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1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368" y="-6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288CA-2D79-410B-8B10-3CA751CA1750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954B-C51A-467F-8486-A1AF9E98C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35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954B-C51A-467F-8486-A1AF9E98C79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16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954B-C51A-467F-8486-A1AF9E98C79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16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15-6E58-4A7A-98F3-FB4D3290988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1B8-314E-4EF2-AC85-179FA248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95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15-6E58-4A7A-98F3-FB4D3290988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1B8-314E-4EF2-AC85-179FA248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67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15-6E58-4A7A-98F3-FB4D3290988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1B8-314E-4EF2-AC85-179FA248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90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15-6E58-4A7A-98F3-FB4D3290988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1B8-314E-4EF2-AC85-179FA248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74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15-6E58-4A7A-98F3-FB4D3290988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1B8-314E-4EF2-AC85-179FA248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57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15-6E58-4A7A-98F3-FB4D3290988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1B8-314E-4EF2-AC85-179FA248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41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15-6E58-4A7A-98F3-FB4D3290988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1B8-314E-4EF2-AC85-179FA248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76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15-6E58-4A7A-98F3-FB4D3290988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1B8-314E-4EF2-AC85-179FA248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7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15-6E58-4A7A-98F3-FB4D3290988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1B8-314E-4EF2-AC85-179FA248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10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15-6E58-4A7A-98F3-FB4D3290988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1B8-314E-4EF2-AC85-179FA248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91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2215-6E58-4A7A-98F3-FB4D3290988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FF1B8-314E-4EF2-AC85-179FA248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64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42215-6E58-4A7A-98F3-FB4D3290988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FF1B8-314E-4EF2-AC85-179FA2485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12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jpeg"/><Relationship Id="rId4" Type="http://schemas.openxmlformats.org/officeDocument/2006/relationships/image" Target="../media/image4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9"/>
          <a:stretch/>
        </p:blipFill>
        <p:spPr>
          <a:xfrm>
            <a:off x="1" y="-34176"/>
            <a:ext cx="9144000" cy="51776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00" y="1275606"/>
            <a:ext cx="2635548" cy="2304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6298" y="2122859"/>
            <a:ext cx="6349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A01F4A"/>
                </a:solidFill>
              </a:rPr>
              <a:t>Карта школьника</a:t>
            </a:r>
            <a:endParaRPr lang="ru-RU" sz="5400" b="1" dirty="0">
              <a:solidFill>
                <a:srgbClr val="A01F4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298" y="2994506"/>
            <a:ext cx="207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A01F4A"/>
                </a:solidFill>
              </a:rPr>
              <a:t>от ПАО КБ «</a:t>
            </a:r>
            <a:r>
              <a:rPr lang="ru-RU" dirty="0" err="1" smtClean="0">
                <a:solidFill>
                  <a:srgbClr val="A01F4A"/>
                </a:solidFill>
              </a:rPr>
              <a:t>УБРиР</a:t>
            </a:r>
            <a:r>
              <a:rPr lang="ru-RU" dirty="0" smtClean="0">
                <a:solidFill>
                  <a:srgbClr val="A01F4A"/>
                </a:solidFill>
              </a:rPr>
              <a:t>»</a:t>
            </a:r>
            <a:endParaRPr lang="ru-RU" dirty="0">
              <a:solidFill>
                <a:srgbClr val="A01F4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707073"/>
            <a:ext cx="1454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A01F4A"/>
                </a:solidFill>
              </a:rPr>
              <a:t>Проект</a:t>
            </a:r>
            <a:endParaRPr lang="ru-RU" sz="3200" b="1" dirty="0">
              <a:solidFill>
                <a:srgbClr val="A01F4A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72" y="4207056"/>
            <a:ext cx="1984984" cy="9536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350" y="-36408"/>
            <a:ext cx="1403648" cy="8584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0" y="529767"/>
            <a:ext cx="1888486" cy="4828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3" t="27321" r="17463" b="31881"/>
          <a:stretch/>
        </p:blipFill>
        <p:spPr bwMode="auto">
          <a:xfrm>
            <a:off x="6012160" y="1810524"/>
            <a:ext cx="2484000" cy="155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5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9"/>
          <a:stretch/>
        </p:blipFill>
        <p:spPr>
          <a:xfrm>
            <a:off x="1" y="-34176"/>
            <a:ext cx="9144000" cy="51776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6298" y="2122859"/>
            <a:ext cx="6349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A01F4A"/>
                </a:solidFill>
              </a:rPr>
              <a:t>Спасибо за внимание!</a:t>
            </a:r>
            <a:endParaRPr lang="ru-RU" sz="3200" b="1" dirty="0">
              <a:solidFill>
                <a:srgbClr val="A01F4A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72" y="4207056"/>
            <a:ext cx="1984984" cy="9536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350" y="-36408"/>
            <a:ext cx="1403648" cy="85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7420" r="11972" b="12924"/>
          <a:stretch/>
        </p:blipFill>
        <p:spPr>
          <a:xfrm>
            <a:off x="0" y="-36408"/>
            <a:ext cx="9175998" cy="5160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72" y="4207056"/>
            <a:ext cx="1984984" cy="953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350" y="-36408"/>
            <a:ext cx="1403648" cy="858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35945"/>
            <a:ext cx="1712979" cy="22280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252685"/>
            <a:ext cx="4498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3200" b="1" dirty="0" smtClean="0">
                <a:solidFill>
                  <a:srgbClr val="A01F4A"/>
                </a:solidFill>
                <a:latin typeface="Calibri" pitchFamily="34" charset="0"/>
                <a:cs typeface="Arial" pitchFamily="34" charset="0"/>
              </a:rPr>
              <a:t>Карта</a:t>
            </a:r>
            <a:r>
              <a:rPr lang="en-US" altLang="ru-RU" sz="3200" b="1" dirty="0" smtClean="0">
                <a:solidFill>
                  <a:srgbClr val="A01F4A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altLang="ru-RU" sz="3200" b="1" dirty="0" smtClean="0">
                <a:solidFill>
                  <a:srgbClr val="A01F4A"/>
                </a:solidFill>
                <a:latin typeface="Calibri" pitchFamily="34" charset="0"/>
                <a:cs typeface="Arial" pitchFamily="34" charset="0"/>
              </a:rPr>
              <a:t>школьника </a:t>
            </a:r>
            <a:r>
              <a:rPr lang="ru-RU" altLang="ru-RU" sz="3200" b="1" dirty="0" err="1" smtClean="0">
                <a:solidFill>
                  <a:srgbClr val="A01F4A"/>
                </a:solidFill>
                <a:latin typeface="Calibri" pitchFamily="34" charset="0"/>
                <a:cs typeface="Arial" pitchFamily="34" charset="0"/>
              </a:rPr>
              <a:t>УБРиР</a:t>
            </a:r>
            <a:endParaRPr lang="ru-RU" altLang="ru-RU" sz="3200" b="1" dirty="0">
              <a:solidFill>
                <a:srgbClr val="A01F4A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373" y="1059582"/>
            <a:ext cx="1426467" cy="6309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59582"/>
            <a:ext cx="1408179" cy="6309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059582"/>
            <a:ext cx="1423419" cy="6400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35696" y="1870252"/>
            <a:ext cx="18722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latin typeface="Calibri" pitchFamily="34" charset="0"/>
              </a:rPr>
              <a:t>Удобная альтернатива наличным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ru-RU" sz="1200" dirty="0">
                <a:latin typeface="Calibri" pitchFamily="34" charset="0"/>
              </a:rPr>
              <a:t>деньгам.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latin typeface="Calibri" pitchFamily="34" charset="0"/>
              </a:rPr>
              <a:t>Классным руководителям больше не нужно собирать денежные средства со всего класса, при организации комплексного питания.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latin typeface="Calibri" pitchFamily="34" charset="0"/>
              </a:rPr>
              <a:t>Все учащиеся школ будут обеспечены банковскими картами, привязанными к банковскому счету Родителя</a:t>
            </a:r>
            <a:r>
              <a:rPr lang="ru-RU" sz="1200" dirty="0" smtClean="0">
                <a:latin typeface="Calibri" pitchFamily="34" charset="0"/>
              </a:rPr>
              <a:t>.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24" y="1870252"/>
            <a:ext cx="15251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Банк предоставляет необходимое оборудование: он-</a:t>
            </a:r>
            <a:r>
              <a:rPr lang="ru-RU" sz="1200" dirty="0" err="1">
                <a:latin typeface="Calibri" pitchFamily="34" charset="0"/>
              </a:rPr>
              <a:t>лайн</a:t>
            </a:r>
            <a:r>
              <a:rPr lang="ru-RU" sz="1200" dirty="0">
                <a:latin typeface="Calibri" pitchFamily="34" charset="0"/>
              </a:rPr>
              <a:t> кассу и банковский терминал, для организации возможности оплаты в буфетах(столовых) </a:t>
            </a:r>
            <a:r>
              <a:rPr lang="ru-RU" sz="1200" dirty="0" smtClean="0">
                <a:latin typeface="Calibri" pitchFamily="34" charset="0"/>
              </a:rPr>
              <a:t>с использованием </a:t>
            </a:r>
            <a:r>
              <a:rPr lang="ru-RU" sz="1200" dirty="0">
                <a:latin typeface="Calibri" pitchFamily="34" charset="0"/>
              </a:rPr>
              <a:t>банковских карт </a:t>
            </a:r>
          </a:p>
          <a:p>
            <a:endParaRPr lang="ru-RU" sz="12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99933" y="1870253"/>
            <a:ext cx="13765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Родитель имеет возможность установки и управления лимитами по карте ребенка с помощью Интернет-Банка (бесплатно</a:t>
            </a:r>
            <a:r>
              <a:rPr lang="ru-RU" sz="1200" dirty="0" smtClean="0">
                <a:latin typeface="Calibri" pitchFamily="34" charset="0"/>
              </a:rPr>
              <a:t>)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635647"/>
            <a:ext cx="814557" cy="12241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79663"/>
            <a:ext cx="902267" cy="96775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9" y="1562495"/>
            <a:ext cx="1391314" cy="121642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" y="1815715"/>
            <a:ext cx="1382930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71950"/>
            <a:ext cx="254592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95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7420" r="11972" b="12924"/>
          <a:stretch/>
        </p:blipFill>
        <p:spPr>
          <a:xfrm>
            <a:off x="0" y="-36408"/>
            <a:ext cx="9175998" cy="5160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72" y="4207056"/>
            <a:ext cx="1984984" cy="953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350" y="-36408"/>
            <a:ext cx="1403648" cy="858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35945"/>
            <a:ext cx="1712979" cy="22280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252685"/>
            <a:ext cx="4498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3200" b="1" dirty="0" smtClean="0">
                <a:solidFill>
                  <a:srgbClr val="A01F4A"/>
                </a:solidFill>
                <a:latin typeface="Calibri" pitchFamily="34" charset="0"/>
                <a:cs typeface="Arial" pitchFamily="34" charset="0"/>
              </a:rPr>
              <a:t>Карта</a:t>
            </a:r>
            <a:r>
              <a:rPr lang="en-US" altLang="ru-RU" sz="3200" b="1" dirty="0" smtClean="0">
                <a:solidFill>
                  <a:srgbClr val="A01F4A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altLang="ru-RU" sz="3200" b="1" dirty="0" smtClean="0">
                <a:solidFill>
                  <a:srgbClr val="A01F4A"/>
                </a:solidFill>
                <a:latin typeface="Calibri" pitchFamily="34" charset="0"/>
                <a:cs typeface="Arial" pitchFamily="34" charset="0"/>
              </a:rPr>
              <a:t>школьника </a:t>
            </a:r>
            <a:r>
              <a:rPr lang="ru-RU" altLang="ru-RU" sz="3200" b="1" dirty="0" err="1" smtClean="0">
                <a:solidFill>
                  <a:srgbClr val="A01F4A"/>
                </a:solidFill>
                <a:latin typeface="Calibri" pitchFamily="34" charset="0"/>
                <a:cs typeface="Arial" pitchFamily="34" charset="0"/>
              </a:rPr>
              <a:t>УБРиР</a:t>
            </a:r>
            <a:endParaRPr lang="ru-RU" altLang="ru-RU" sz="3200" b="1" dirty="0">
              <a:solidFill>
                <a:srgbClr val="A01F4A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2" y="1081591"/>
            <a:ext cx="1338075" cy="1179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81591"/>
            <a:ext cx="1405131" cy="116129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63688" y="1081591"/>
            <a:ext cx="285801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ru-RU" sz="2000" b="1" dirty="0">
                <a:solidFill>
                  <a:srgbClr val="A01F4A"/>
                </a:solidFill>
                <a:latin typeface="Calibri" pitchFamily="34" charset="0"/>
              </a:rPr>
              <a:t>Карта Ребенка</a:t>
            </a:r>
            <a:endParaRPr lang="en-US" sz="2000" b="1" dirty="0" smtClean="0">
              <a:solidFill>
                <a:srgbClr val="A01F4A"/>
              </a:solidFill>
              <a:latin typeface="Calibri" pitchFamily="34" charset="0"/>
            </a:endParaRPr>
          </a:p>
          <a:p>
            <a:pPr marL="177800" indent="-177800">
              <a:lnSpc>
                <a:spcPct val="125000"/>
              </a:lnSpc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Calibri" pitchFamily="34" charset="0"/>
              </a:rPr>
              <a:t>Снижение риска потери денежных средств (при утере карты – денежные средства останутся на счету)</a:t>
            </a:r>
          </a:p>
          <a:p>
            <a:pPr marL="177800" indent="-177800">
              <a:lnSpc>
                <a:spcPct val="125000"/>
              </a:lnSpc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Calibri" pitchFamily="34" charset="0"/>
              </a:rPr>
              <a:t>Удобство использования (мелочь больше не мешает в карманах)</a:t>
            </a:r>
          </a:p>
          <a:p>
            <a:pPr marL="177800" indent="-177800">
              <a:lnSpc>
                <a:spcPct val="125000"/>
              </a:lnSpc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Calibri" pitchFamily="34" charset="0"/>
              </a:rPr>
              <a:t>Быстрый расчет (технология бесконтактных платежей)</a:t>
            </a:r>
          </a:p>
          <a:p>
            <a:pPr marL="177800" indent="-177800">
              <a:lnSpc>
                <a:spcPct val="125000"/>
              </a:lnSpc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Calibri" pitchFamily="34" charset="0"/>
              </a:rPr>
              <a:t>Современный платежный инструмент (оплата товаров и услуг в любых точках торговли, оборудованных банковскими терминалами)*</a:t>
            </a:r>
            <a:endParaRPr lang="en-US" sz="1200" dirty="0" smtClean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77131" y="1156558"/>
            <a:ext cx="264748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b="1" dirty="0">
                <a:solidFill>
                  <a:srgbClr val="A01F4A"/>
                </a:solidFill>
                <a:latin typeface="Calibri" pitchFamily="34" charset="0"/>
              </a:rPr>
              <a:t>Карта </a:t>
            </a:r>
            <a:r>
              <a:rPr lang="ru-RU" sz="2000" b="1" dirty="0" smtClean="0">
                <a:solidFill>
                  <a:srgbClr val="A01F4A"/>
                </a:solidFill>
                <a:latin typeface="Calibri" pitchFamily="34" charset="0"/>
              </a:rPr>
              <a:t>Родителя</a:t>
            </a:r>
            <a:endParaRPr lang="en-US" sz="2000" b="1" dirty="0">
              <a:solidFill>
                <a:srgbClr val="A01F4A"/>
              </a:solidFill>
              <a:latin typeface="Calibri" pitchFamily="34" charset="0"/>
            </a:endParaRPr>
          </a:p>
          <a:p>
            <a:pPr marL="177800" indent="-177800">
              <a:lnSpc>
                <a:spcPct val="125000"/>
              </a:lnSpc>
              <a:buFont typeface="Wingdings" pitchFamily="2" charset="2"/>
              <a:buChar char="ü"/>
            </a:pPr>
            <a:r>
              <a:rPr lang="ru-RU" sz="1200" dirty="0" smtClean="0">
                <a:latin typeface="Calibri" pitchFamily="34" charset="0"/>
              </a:rPr>
              <a:t>Бесплатный </a:t>
            </a:r>
            <a:r>
              <a:rPr lang="ru-RU" sz="1200" dirty="0">
                <a:latin typeface="Calibri" pitchFamily="34" charset="0"/>
              </a:rPr>
              <a:t>выпуск и обслуживание карты</a:t>
            </a:r>
          </a:p>
          <a:p>
            <a:pPr marL="177800" indent="-177800">
              <a:lnSpc>
                <a:spcPct val="125000"/>
              </a:lnSpc>
              <a:buFont typeface="Wingdings" pitchFamily="2" charset="2"/>
              <a:buChar char="ü"/>
            </a:pPr>
            <a:r>
              <a:rPr lang="ru-RU" sz="1200" dirty="0">
                <a:latin typeface="Calibri" pitchFamily="34" charset="0"/>
              </a:rPr>
              <a:t>Интернет-Банк бесплатно</a:t>
            </a:r>
          </a:p>
          <a:p>
            <a:pPr marL="177800" indent="-177800">
              <a:lnSpc>
                <a:spcPct val="125000"/>
              </a:lnSpc>
              <a:buFont typeface="Wingdings" pitchFamily="2" charset="2"/>
              <a:buChar char="ü"/>
            </a:pPr>
            <a:r>
              <a:rPr lang="ru-RU" sz="1200" dirty="0">
                <a:latin typeface="Calibri" pitchFamily="34" charset="0"/>
              </a:rPr>
              <a:t>Возможность получения ЗП на карту</a:t>
            </a:r>
          </a:p>
          <a:p>
            <a:pPr marL="177800" indent="-177800">
              <a:lnSpc>
                <a:spcPct val="125000"/>
              </a:lnSpc>
              <a:buFont typeface="Wingdings" pitchFamily="2" charset="2"/>
              <a:buChar char="ü"/>
            </a:pPr>
            <a:r>
              <a:rPr lang="ru-RU" sz="1200" dirty="0">
                <a:latin typeface="Calibri" pitchFamily="34" charset="0"/>
              </a:rPr>
              <a:t>Контроль за расходами Ребенка (бесплатно через Интернет Банк или </a:t>
            </a:r>
            <a:r>
              <a:rPr lang="en-US" sz="1200" dirty="0">
                <a:latin typeface="Calibri" pitchFamily="34" charset="0"/>
              </a:rPr>
              <a:t>SMS-</a:t>
            </a:r>
            <a:r>
              <a:rPr lang="ru-RU" sz="1200" dirty="0">
                <a:latin typeface="Calibri" pitchFamily="34" charset="0"/>
              </a:rPr>
              <a:t>информирование</a:t>
            </a:r>
            <a:r>
              <a:rPr lang="en-US" sz="1200" dirty="0">
                <a:latin typeface="Calibri" pitchFamily="34" charset="0"/>
              </a:rPr>
              <a:t>)</a:t>
            </a:r>
            <a:endParaRPr lang="ru-RU" sz="1200" dirty="0">
              <a:latin typeface="Calibri" pitchFamily="34" charset="0"/>
            </a:endParaRPr>
          </a:p>
          <a:p>
            <a:pPr marL="177800" indent="-177800">
              <a:lnSpc>
                <a:spcPct val="125000"/>
              </a:lnSpc>
              <a:buFont typeface="Wingdings" pitchFamily="2" charset="2"/>
              <a:buChar char="ü"/>
            </a:pPr>
            <a:r>
              <a:rPr lang="ru-RU" sz="1200" dirty="0">
                <a:latin typeface="Calibri" pitchFamily="34" charset="0"/>
              </a:rPr>
              <a:t>Возможность установки лимитов на расходы по карте </a:t>
            </a:r>
            <a:r>
              <a:rPr lang="ru-RU" sz="1200" dirty="0" smtClean="0">
                <a:latin typeface="Calibri" pitchFamily="34" charset="0"/>
              </a:rPr>
              <a:t>Ребенка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9712" y="4342333"/>
            <a:ext cx="256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*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Использование карты для оплаты возможно только при наличии денежных средств на счете Родителя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и только в пределах установленных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Родителем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pic>
        <p:nvPicPr>
          <p:cNvPr id="15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71950"/>
            <a:ext cx="254592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5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7420" r="11972" b="12924"/>
          <a:stretch/>
        </p:blipFill>
        <p:spPr>
          <a:xfrm>
            <a:off x="0" y="-36408"/>
            <a:ext cx="9175998" cy="5160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72" y="4207056"/>
            <a:ext cx="1984984" cy="953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350" y="-36408"/>
            <a:ext cx="1403648" cy="858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252685"/>
            <a:ext cx="4980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3200" b="1" dirty="0" smtClean="0">
                <a:solidFill>
                  <a:srgbClr val="A01F4A"/>
                </a:solidFill>
                <a:latin typeface="Calibri" pitchFamily="34" charset="0"/>
                <a:cs typeface="Arial" pitchFamily="34" charset="0"/>
              </a:rPr>
              <a:t>Тариф карты для родителя</a:t>
            </a:r>
            <a:endParaRPr lang="ru-RU" altLang="ru-RU" sz="3200" b="1" dirty="0">
              <a:solidFill>
                <a:srgbClr val="A01F4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978282"/>
            <a:ext cx="7670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Родителям будет выпущена банковская карта международного</a:t>
            </a:r>
            <a:r>
              <a:rPr lang="en-US" b="1" dirty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Calibri" pitchFamily="34" charset="0"/>
              </a:rPr>
              <a:t>стандарта</a:t>
            </a:r>
            <a:endParaRPr lang="ru-RU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1419622"/>
            <a:ext cx="2013283" cy="170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25000"/>
              </a:lnSpc>
            </a:pPr>
            <a:r>
              <a:rPr lang="ru-RU" b="1" dirty="0" smtClean="0">
                <a:solidFill>
                  <a:srgbClr val="00B0F0"/>
                </a:solidFill>
                <a:latin typeface="Calibri" pitchFamily="34" charset="0"/>
              </a:rPr>
              <a:t>Это </a:t>
            </a: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выгодно</a:t>
            </a:r>
            <a:r>
              <a:rPr lang="ru-RU" b="1" dirty="0" smtClean="0">
                <a:solidFill>
                  <a:srgbClr val="00B0F0"/>
                </a:solidFill>
                <a:latin typeface="Calibri" pitchFamily="34" charset="0"/>
              </a:rPr>
              <a:t>:</a:t>
            </a:r>
          </a:p>
          <a:p>
            <a:pPr marL="177800" indent="-1778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200" dirty="0" smtClean="0">
                <a:latin typeface="Calibri" pitchFamily="34" charset="0"/>
              </a:rPr>
              <a:t>Возврат</a:t>
            </a:r>
            <a:r>
              <a:rPr lang="en-US" sz="1200" dirty="0">
                <a:latin typeface="Calibri" pitchFamily="34" charset="0"/>
              </a:rPr>
              <a:t>(</a:t>
            </a:r>
            <a:r>
              <a:rPr lang="en-US" sz="1200" dirty="0" err="1">
                <a:latin typeface="Calibri" pitchFamily="34" charset="0"/>
              </a:rPr>
              <a:t>Cashback</a:t>
            </a:r>
            <a:r>
              <a:rPr lang="en-US" sz="1200" dirty="0">
                <a:latin typeface="Calibri" pitchFamily="34" charset="0"/>
              </a:rPr>
              <a:t>)</a:t>
            </a:r>
            <a:r>
              <a:rPr lang="ru-RU" sz="1200" dirty="0">
                <a:latin typeface="Calibri" pitchFamily="34" charset="0"/>
              </a:rPr>
              <a:t> - 1% за любые покупки без ограничений по сумме</a:t>
            </a:r>
          </a:p>
          <a:p>
            <a:pPr marL="177800" indent="-1778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200" dirty="0" smtClean="0">
                <a:latin typeface="Calibri" pitchFamily="34" charset="0"/>
              </a:rPr>
              <a:t>Возврат</a:t>
            </a:r>
            <a:r>
              <a:rPr lang="en-US" sz="1200" dirty="0" smtClean="0">
                <a:latin typeface="Calibri" pitchFamily="34" charset="0"/>
              </a:rPr>
              <a:t> (</a:t>
            </a:r>
            <a:r>
              <a:rPr lang="en-US" sz="1200" dirty="0" err="1" smtClean="0">
                <a:latin typeface="Calibri" pitchFamily="34" charset="0"/>
              </a:rPr>
              <a:t>Cashback</a:t>
            </a:r>
            <a:r>
              <a:rPr lang="en-US" sz="1200" dirty="0" smtClean="0">
                <a:latin typeface="Calibri" pitchFamily="34" charset="0"/>
              </a:rPr>
              <a:t>)</a:t>
            </a:r>
            <a:r>
              <a:rPr lang="ru-RU" sz="1200" dirty="0" smtClean="0">
                <a:latin typeface="Calibri" pitchFamily="34" charset="0"/>
              </a:rPr>
              <a:t> – до 10% на специальные категории*</a:t>
            </a:r>
            <a:endParaRPr lang="en-US" sz="1200" dirty="0" smtClean="0">
              <a:latin typeface="Calibri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9" y="1571350"/>
            <a:ext cx="1391314" cy="12164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899369"/>
            <a:ext cx="1798324" cy="22646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79912" y="1426818"/>
            <a:ext cx="2376264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25000"/>
              </a:lnSpc>
            </a:pPr>
            <a:r>
              <a:rPr lang="ru-RU" b="1" dirty="0" smtClean="0">
                <a:solidFill>
                  <a:srgbClr val="00B0F0"/>
                </a:solidFill>
                <a:latin typeface="Calibri" pitchFamily="34" charset="0"/>
              </a:rPr>
              <a:t>Это </a:t>
            </a: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бесплатно:</a:t>
            </a:r>
          </a:p>
          <a:p>
            <a:r>
              <a:rPr lang="ru-RU" sz="1400" dirty="0" smtClean="0">
                <a:solidFill>
                  <a:srgbClr val="00B0F0"/>
                </a:solidFill>
                <a:latin typeface="Calibri" pitchFamily="34" charset="0"/>
              </a:rPr>
              <a:t>Вы </a:t>
            </a:r>
            <a:r>
              <a:rPr lang="ru-RU" sz="1400" dirty="0">
                <a:solidFill>
                  <a:srgbClr val="00B0F0"/>
                </a:solidFill>
                <a:latin typeface="Calibri" pitchFamily="34" charset="0"/>
              </a:rPr>
              <a:t>получаете полностью бесплатную карту со </a:t>
            </a:r>
            <a:r>
              <a:rPr lang="ru-RU" sz="1400" dirty="0" smtClean="0">
                <a:solidFill>
                  <a:srgbClr val="00B0F0"/>
                </a:solidFill>
                <a:latin typeface="Calibri" pitchFamily="34" charset="0"/>
              </a:rPr>
              <a:t>специальным </a:t>
            </a:r>
            <a:r>
              <a:rPr lang="ru-RU" sz="1400" dirty="0">
                <a:solidFill>
                  <a:srgbClr val="00B0F0"/>
                </a:solidFill>
                <a:latin typeface="Calibri" pitchFamily="34" charset="0"/>
              </a:rPr>
              <a:t>тарифом!</a:t>
            </a:r>
          </a:p>
          <a:p>
            <a:pPr marL="177800" indent="-1778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200" dirty="0">
                <a:latin typeface="Calibri" pitchFamily="34" charset="0"/>
              </a:rPr>
              <a:t>Выпуск карты – </a:t>
            </a:r>
            <a:r>
              <a:rPr lang="ru-RU" sz="1200" dirty="0" smtClean="0">
                <a:latin typeface="Calibri" pitchFamily="34" charset="0"/>
              </a:rPr>
              <a:t>бесплатно</a:t>
            </a:r>
            <a:endParaRPr lang="ru-RU" sz="1200" dirty="0">
              <a:latin typeface="Calibri" pitchFamily="34" charset="0"/>
            </a:endParaRPr>
          </a:p>
          <a:p>
            <a:pPr marL="177800" indent="-1778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200" dirty="0">
                <a:latin typeface="Calibri" pitchFamily="34" charset="0"/>
              </a:rPr>
              <a:t>Ведение счета – бесплатно</a:t>
            </a:r>
          </a:p>
          <a:p>
            <a:pPr marL="177800" indent="-1778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200" dirty="0">
                <a:latin typeface="Calibri" pitchFamily="34" charset="0"/>
              </a:rPr>
              <a:t>СМС-оповещение – </a:t>
            </a:r>
            <a:r>
              <a:rPr lang="en-US" sz="1200" dirty="0" smtClean="0">
                <a:latin typeface="Calibri" pitchFamily="34" charset="0"/>
              </a:rPr>
              <a:t>59</a:t>
            </a:r>
            <a:r>
              <a:rPr lang="ru-RU" sz="1200" dirty="0" smtClean="0">
                <a:latin typeface="Calibri" pitchFamily="34" charset="0"/>
              </a:rPr>
              <a:t>р./</a:t>
            </a:r>
            <a:r>
              <a:rPr lang="ru-RU" sz="1200" dirty="0" err="1" smtClean="0">
                <a:latin typeface="Calibri" pitchFamily="34" charset="0"/>
              </a:rPr>
              <a:t>мес</a:t>
            </a:r>
            <a:r>
              <a:rPr lang="ru-RU" sz="1200" dirty="0" smtClean="0">
                <a:latin typeface="Calibri" pitchFamily="34" charset="0"/>
              </a:rPr>
              <a:t> </a:t>
            </a:r>
            <a:endParaRPr lang="ru-RU" sz="1200" dirty="0">
              <a:latin typeface="Calibri" pitchFamily="34" charset="0"/>
            </a:endParaRPr>
          </a:p>
          <a:p>
            <a:pPr marL="177800" indent="-1778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200" dirty="0">
                <a:latin typeface="Calibri" pitchFamily="34" charset="0"/>
              </a:rPr>
              <a:t> Интернет-банк – бесплатно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4168" y="1439587"/>
            <a:ext cx="2736304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25000"/>
              </a:lnSpc>
            </a:pPr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Это удобно и безопасно: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ru-RU" sz="1200" dirty="0">
                <a:latin typeface="Calibri" pitchFamily="34" charset="0"/>
              </a:rPr>
              <a:t>надёжная защита карты чипом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ru-RU" sz="1200" dirty="0">
                <a:latin typeface="Calibri" pitchFamily="34" charset="0"/>
              </a:rPr>
              <a:t>удобное пополнение карты без комиссии в банкоматах </a:t>
            </a:r>
            <a:r>
              <a:rPr lang="ru-RU" sz="1200" dirty="0" err="1">
                <a:latin typeface="Calibri" pitchFamily="34" charset="0"/>
              </a:rPr>
              <a:t>УБРиР</a:t>
            </a:r>
            <a:r>
              <a:rPr lang="ru-RU" sz="1200" dirty="0">
                <a:latin typeface="Calibri" pitchFamily="34" charset="0"/>
              </a:rPr>
              <a:t> и </a:t>
            </a:r>
            <a:r>
              <a:rPr lang="ru-RU" sz="1200" dirty="0" err="1">
                <a:latin typeface="Calibri" pitchFamily="34" charset="0"/>
              </a:rPr>
              <a:t>Альфа-банка</a:t>
            </a:r>
            <a:r>
              <a:rPr lang="ru-RU" sz="1200" dirty="0">
                <a:latin typeface="Calibri" pitchFamily="34" charset="0"/>
              </a:rPr>
              <a:t> в любой точке России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ru-RU" sz="1200" dirty="0">
                <a:latin typeface="Calibri" pitchFamily="34" charset="0"/>
              </a:rPr>
              <a:t>удобное снятие без комиссии в  любых банкоматах 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ru-RU" sz="1200" dirty="0">
                <a:latin typeface="Calibri" pitchFamily="34" charset="0"/>
              </a:rPr>
              <a:t>самостоятельная установка лимитов по снятию наличных, покупкам в обычных магазинах и в Интернете, в России и за рубежом, с возможностью их изменять неограниченное количество раз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45220" y="4484742"/>
            <a:ext cx="3186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тратах в категориях от 5 000 до 9 999 </a:t>
            </a:r>
            <a:r>
              <a:rPr lang="ru-RU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мес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- 5%, макс. 350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р; при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тратах в категориях от 10 000 </a:t>
            </a:r>
            <a:r>
              <a:rPr lang="ru-RU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т.р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мес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- 10%, макс.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1000р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" y="1815715"/>
            <a:ext cx="1382930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71950"/>
            <a:ext cx="254592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6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7420" r="11972" b="12924"/>
          <a:stretch/>
        </p:blipFill>
        <p:spPr>
          <a:xfrm>
            <a:off x="2704" y="-42634"/>
            <a:ext cx="9175998" cy="5160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72" y="4207056"/>
            <a:ext cx="1984984" cy="953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350" y="-36408"/>
            <a:ext cx="1403648" cy="858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252685"/>
            <a:ext cx="4266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3200" b="1" dirty="0" smtClean="0">
                <a:solidFill>
                  <a:srgbClr val="A01F4A"/>
                </a:solidFill>
                <a:latin typeface="Calibri" pitchFamily="34" charset="0"/>
                <a:cs typeface="Arial" pitchFamily="34" charset="0"/>
              </a:rPr>
              <a:t>Управление лимитами</a:t>
            </a:r>
            <a:endParaRPr lang="ru-RU" altLang="ru-RU" sz="3200" b="1" dirty="0">
              <a:solidFill>
                <a:srgbClr val="A01F4A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2" y="1062578"/>
            <a:ext cx="1694366" cy="14813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899369"/>
            <a:ext cx="1798324" cy="2264669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423443" y="1043582"/>
            <a:ext cx="3325283" cy="3902691"/>
            <a:chOff x="2423443" y="1043582"/>
            <a:chExt cx="4324350" cy="5075237"/>
          </a:xfrm>
        </p:grpSpPr>
        <p:pic>
          <p:nvPicPr>
            <p:cNvPr id="16" name="Picture 13" descr="P:\DATA\Design\_УБРиР\!Флаеры, Буклеты\Физики\2018 10\2018 10 12 Карта школьника УБРиР\исходники\ИБ1.jpg"/>
            <p:cNvPicPr>
              <a:picLocks noChangeAspect="1" noChangeArrowheads="1"/>
            </p:cNvPicPr>
            <p:nvPr/>
          </p:nvPicPr>
          <p:blipFill>
            <a:blip r:embed="rId7" cstate="print"/>
            <a:srcRect t="11639" b="47466"/>
            <a:stretch>
              <a:fillRect/>
            </a:stretch>
          </p:blipFill>
          <p:spPr bwMode="auto">
            <a:xfrm>
              <a:off x="2423443" y="1043582"/>
              <a:ext cx="4319587" cy="1001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5" descr="P:\DATA\Design\_УБРиР\!Флаеры, Буклеты\Физики\2018 10\2018 10 12 Карта школьника УБРиР\Link\преза\рука.ep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15768" y="1510307"/>
              <a:ext cx="360362" cy="54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6" descr="P:\DATA\Design\_УБРиР\!Флаеры, Буклеты\Физики\2018 10\2018 10 12 Карта школьника УБРиР\исходники\ИБ2.jpg"/>
            <p:cNvPicPr>
              <a:picLocks noChangeAspect="1" noChangeArrowheads="1"/>
            </p:cNvPicPr>
            <p:nvPr/>
          </p:nvPicPr>
          <p:blipFill>
            <a:blip r:embed="rId9" cstate="print"/>
            <a:srcRect t="57121" b="6989"/>
            <a:stretch>
              <a:fillRect/>
            </a:stretch>
          </p:blipFill>
          <p:spPr bwMode="auto">
            <a:xfrm>
              <a:off x="2428205" y="2051644"/>
              <a:ext cx="4319588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7" descr="P:\DATA\Design\_УБРиР\!Флаеры, Буклеты\Физики\2018 10\2018 10 12 Карта школьника УБРиР\исходники\ИБ3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23443" y="2950169"/>
              <a:ext cx="2697162" cy="287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5" descr="P:\DATA\Design\_УБРиР\!Флаеры, Буклеты\Физики\2018 10\2018 10 12 Карта школьника УБРиР\Link\преза\рука.ep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68280" y="2558057"/>
              <a:ext cx="360363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5" descr="P:\DATA\Design\_УБРиР\!Флаеры, Буклеты\Физики\2018 10\2018 10 12 Карта школьника УБРиР\Link\преза\рука.ep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79143" y="5579069"/>
              <a:ext cx="360362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-756592" y="25096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985696" y="1064075"/>
            <a:ext cx="283477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</a:pPr>
            <a:r>
              <a:rPr lang="ru-RU" sz="1400" dirty="0">
                <a:latin typeface="Calibri" pitchFamily="34" charset="0"/>
              </a:rPr>
              <a:t>1. Выберите раздел «КАРТЫ» в интернет-банке</a:t>
            </a:r>
          </a:p>
          <a:p>
            <a:pPr marL="180975" indent="-180975">
              <a:spcBef>
                <a:spcPts val="600"/>
              </a:spcBef>
            </a:pPr>
            <a:r>
              <a:rPr lang="ru-RU" sz="1400" dirty="0">
                <a:latin typeface="Calibri" pitchFamily="34" charset="0"/>
              </a:rPr>
              <a:t>2. Нажмите кнопку «ЛИМИТЫ» (справа от карты ребенка*)</a:t>
            </a:r>
          </a:p>
          <a:p>
            <a:pPr marL="180975" indent="-180975">
              <a:spcBef>
                <a:spcPts val="600"/>
              </a:spcBef>
            </a:pPr>
            <a:r>
              <a:rPr lang="ru-RU" sz="1400" dirty="0">
                <a:latin typeface="Calibri" pitchFamily="34" charset="0"/>
              </a:rPr>
              <a:t>3. В появившемся окне установите лимиты на «0». Общий суточный и месячный лимиты вы можете установить по своему усмотрению. Так же эти операции вы можете сделать в мобильном </a:t>
            </a:r>
            <a:r>
              <a:rPr lang="ru-RU" sz="1400" dirty="0" smtClean="0">
                <a:latin typeface="Calibri" pitchFamily="34" charset="0"/>
              </a:rPr>
              <a:t>приложении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7614"/>
            <a:ext cx="1671040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71950"/>
            <a:ext cx="254592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71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7420" r="11972" b="12924"/>
          <a:stretch/>
        </p:blipFill>
        <p:spPr>
          <a:xfrm>
            <a:off x="0" y="-36408"/>
            <a:ext cx="9175998" cy="5160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72" y="4207056"/>
            <a:ext cx="1984984" cy="953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350" y="-36408"/>
            <a:ext cx="1403648" cy="858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252685"/>
            <a:ext cx="607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3200" b="1" dirty="0" smtClean="0">
                <a:solidFill>
                  <a:srgbClr val="A01F4A"/>
                </a:solidFill>
                <a:latin typeface="Calibri" pitchFamily="34" charset="0"/>
                <a:cs typeface="Arial" pitchFamily="34" charset="0"/>
              </a:rPr>
              <a:t>Заказать карту через сайт школы</a:t>
            </a:r>
            <a:endParaRPr lang="ru-RU" altLang="ru-RU" sz="3200" b="1" dirty="0">
              <a:solidFill>
                <a:srgbClr val="A01F4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756592" y="25096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4511194" y="1066800"/>
            <a:ext cx="2221046" cy="3055358"/>
            <a:chOff x="4511194" y="1066800"/>
            <a:chExt cx="2221046" cy="305535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511194" y="1066800"/>
              <a:ext cx="2221046" cy="3055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r="39850"/>
            <a:stretch/>
          </p:blipFill>
          <p:spPr>
            <a:xfrm>
              <a:off x="4632228" y="1190625"/>
              <a:ext cx="2006110" cy="2841078"/>
            </a:xfrm>
            <a:prstGeom prst="rect">
              <a:avLst/>
            </a:prstGeom>
            <a:no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</p:pic>
      </p:grpSp>
      <p:grpSp>
        <p:nvGrpSpPr>
          <p:cNvPr id="31" name="Группа 30"/>
          <p:cNvGrpSpPr/>
          <p:nvPr/>
        </p:nvGrpSpPr>
        <p:grpSpPr>
          <a:xfrm>
            <a:off x="6660232" y="1066800"/>
            <a:ext cx="2221046" cy="3055358"/>
            <a:chOff x="6660232" y="1066800"/>
            <a:chExt cx="2221046" cy="305535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6660232" y="1066800"/>
              <a:ext cx="2221046" cy="3055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4851" r="38975"/>
            <a:stretch/>
          </p:blipFill>
          <p:spPr bwMode="auto">
            <a:xfrm>
              <a:off x="6773437" y="1190625"/>
              <a:ext cx="1994636" cy="2841078"/>
            </a:xfrm>
            <a:prstGeom prst="rect">
              <a:avLst/>
            </a:prstGeom>
            <a:noFill/>
            <a:ln w="9525" algn="ctr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pic>
      </p:grpSp>
      <p:sp>
        <p:nvSpPr>
          <p:cNvPr id="12" name="TextBox 11"/>
          <p:cNvSpPr txBox="1"/>
          <p:nvPr/>
        </p:nvSpPr>
        <p:spPr>
          <a:xfrm>
            <a:off x="467544" y="987574"/>
            <a:ext cx="38884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rgbClr val="A01F4A"/>
                </a:solidFill>
                <a:latin typeface="Calibri" pitchFamily="34" charset="0"/>
                <a:cs typeface="Calibri" pitchFamily="34" charset="0"/>
              </a:rPr>
              <a:t>Вы можете заказать карту самостоятельно, не выходя из дома. </a:t>
            </a:r>
          </a:p>
          <a:p>
            <a:pPr>
              <a:spcBef>
                <a:spcPts val="600"/>
              </a:spcBef>
              <a:defRPr/>
            </a:pPr>
            <a:r>
              <a:rPr lang="ru-RU" altLang="ru-RU" sz="1600" dirty="0">
                <a:latin typeface="Calibri" pitchFamily="34" charset="0"/>
                <a:cs typeface="Calibri" pitchFamily="34" charset="0"/>
              </a:rPr>
              <a:t>Для этого банк реализовал возможность заказа карты через сайт школы</a:t>
            </a:r>
            <a:r>
              <a:rPr lang="ru-RU" altLang="ru-RU" sz="1600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alt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3" y="2376607"/>
            <a:ext cx="296417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rgbClr val="A01F4A"/>
                </a:solidFill>
                <a:latin typeface="Calibri" pitchFamily="34" charset="0"/>
                <a:cs typeface="Calibri" pitchFamily="34" charset="0"/>
              </a:rPr>
              <a:t>Что для этого необходимо:</a:t>
            </a:r>
          </a:p>
          <a:p>
            <a:pPr marL="180975" indent="-180975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ru-RU" altLang="ru-RU" sz="1200" dirty="0">
                <a:latin typeface="Calibri" pitchFamily="34" charset="0"/>
              </a:rPr>
              <a:t>Зайти на сайт вашей школы</a:t>
            </a:r>
          </a:p>
          <a:p>
            <a:pPr marL="180975" indent="-180975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ru-RU" altLang="ru-RU" sz="1200" dirty="0">
                <a:latin typeface="Calibri" pitchFamily="34" charset="0"/>
              </a:rPr>
              <a:t>Кликнуть на кнопку – </a:t>
            </a:r>
          </a:p>
          <a:p>
            <a:pPr marL="180975" indent="-180975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ru-RU" altLang="ru-RU" sz="1200" dirty="0">
                <a:latin typeface="Calibri" pitchFamily="34" charset="0"/>
              </a:rPr>
              <a:t>Заполнить анкету</a:t>
            </a:r>
          </a:p>
          <a:p>
            <a:pPr marL="180975" indent="-180975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ru-RU" altLang="ru-RU" sz="1200" dirty="0">
                <a:latin typeface="Calibri" pitchFamily="34" charset="0"/>
              </a:rPr>
              <a:t>Кликнуть на кнопку –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16361" y="4290650"/>
            <a:ext cx="233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b="1" dirty="0">
                <a:solidFill>
                  <a:srgbClr val="A01F4A"/>
                </a:solidFill>
                <a:latin typeface="Calibri" pitchFamily="34" charset="0"/>
              </a:rPr>
              <a:t>Ваша карта заказана</a:t>
            </a:r>
            <a:r>
              <a:rPr lang="ru-RU" altLang="ru-RU" b="1" dirty="0" smtClean="0">
                <a:solidFill>
                  <a:srgbClr val="A01F4A"/>
                </a:solidFill>
                <a:latin typeface="Calibri" pitchFamily="34" charset="0"/>
              </a:rPr>
              <a:t>!</a:t>
            </a:r>
            <a:endParaRPr lang="ru-RU" altLang="ru-RU" b="1" dirty="0">
              <a:solidFill>
                <a:srgbClr val="A01F4A"/>
              </a:solidFill>
              <a:latin typeface="Calibri" pitchFamily="34" charset="0"/>
            </a:endParaRPr>
          </a:p>
        </p:txBody>
      </p:sp>
      <p:pic>
        <p:nvPicPr>
          <p:cNvPr id="27" name="Picture 7" descr="\\storage4.smb.ubrr.ru\Trans\u00024010\Desktop\Кнопка для размещения на сайте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3075806"/>
            <a:ext cx="1512168" cy="464262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3723878"/>
            <a:ext cx="1728192" cy="43204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21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71950"/>
            <a:ext cx="254592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4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7420" r="11972" b="12924"/>
          <a:stretch/>
        </p:blipFill>
        <p:spPr>
          <a:xfrm>
            <a:off x="0" y="-36408"/>
            <a:ext cx="9175998" cy="5160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72" y="4207056"/>
            <a:ext cx="1984984" cy="953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350" y="-36408"/>
            <a:ext cx="1403648" cy="858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252685"/>
            <a:ext cx="5602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3200" b="1" dirty="0" smtClean="0">
                <a:solidFill>
                  <a:srgbClr val="A01F4A"/>
                </a:solidFill>
                <a:latin typeface="Calibri" pitchFamily="34" charset="0"/>
                <a:cs typeface="Arial" pitchFamily="34" charset="0"/>
              </a:rPr>
              <a:t>Преимущества для родителей</a:t>
            </a:r>
            <a:endParaRPr lang="ru-RU" altLang="ru-RU" sz="3200" b="1" dirty="0">
              <a:solidFill>
                <a:srgbClr val="A01F4A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899369"/>
            <a:ext cx="1798324" cy="22646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1705327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A01F4A"/>
                </a:solidFill>
                <a:latin typeface="Calibri" pitchFamily="34" charset="0"/>
              </a:rPr>
              <a:t>Удобные платежи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экономьте время, оплачивайте услуги без очередей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платите с комиссией ниже, чем в офисе банка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создавайте регулярные платежи и шаблоны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оплачивайте услуги более чем 1 600 </a:t>
            </a:r>
            <a:r>
              <a:rPr lang="ru-RU" sz="1200" dirty="0" smtClean="0">
                <a:latin typeface="Calibri" pitchFamily="34" charset="0"/>
              </a:rPr>
              <a:t>организаций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756592" y="25096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12161" y="1705327"/>
            <a:ext cx="2952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A01F4A"/>
                </a:solidFill>
                <a:latin typeface="Calibri" pitchFamily="34" charset="0"/>
              </a:rPr>
              <a:t>Выгодные карты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контролируйте по данным выписки все операции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привяжите карту другого банка и осуществляйте переводы без комиссии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настройте любые параметры карты под себя для комфортной оплаты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закажите дополнительную или </a:t>
            </a:r>
            <a:r>
              <a:rPr lang="ru-RU" sz="1200" dirty="0" err="1">
                <a:latin typeface="Calibri" pitchFamily="34" charset="0"/>
              </a:rPr>
              <a:t>перевыпуск</a:t>
            </a:r>
            <a:r>
              <a:rPr lang="ru-RU" sz="1200" dirty="0">
                <a:latin typeface="Calibri" pitchFamily="34" charset="0"/>
              </a:rPr>
              <a:t> старой карты — получите в офисе уже готовую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снятие денежных средств без комиссии в любых </a:t>
            </a:r>
            <a:r>
              <a:rPr lang="ru-RU" sz="1200" dirty="0" smtClean="0">
                <a:latin typeface="Calibri" pitchFamily="34" charset="0"/>
              </a:rPr>
              <a:t>банкоматах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1705327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A01F4A"/>
                </a:solidFill>
                <a:latin typeface="Calibri" pitchFamily="34" charset="0"/>
              </a:rPr>
              <a:t>Мгновенные переводы</a:t>
            </a:r>
          </a:p>
          <a:p>
            <a:pPr>
              <a:defRPr/>
            </a:pPr>
            <a:r>
              <a:rPr lang="ru-RU" sz="1200" dirty="0">
                <a:latin typeface="Calibri" pitchFamily="34" charset="0"/>
              </a:rPr>
              <a:t>Совершайте переводы круглосуточно в любом месте: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между своими счетами и картами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по реквизитам в счет организаций и частных лиц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по карте клиенту другого банка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по номеру телефона клиентам </a:t>
            </a:r>
            <a:r>
              <a:rPr lang="ru-RU" sz="1200" dirty="0" err="1">
                <a:latin typeface="Calibri" pitchFamily="34" charset="0"/>
              </a:rPr>
              <a:t>УБРиР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66" y="987574"/>
            <a:ext cx="763906" cy="6759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62" y="987574"/>
            <a:ext cx="763906" cy="6759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87574"/>
            <a:ext cx="763906" cy="675974"/>
          </a:xfrm>
          <a:prstGeom prst="rect">
            <a:avLst/>
          </a:prstGeom>
        </p:spPr>
      </p:pic>
      <p:pic>
        <p:nvPicPr>
          <p:cNvPr id="17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71950"/>
            <a:ext cx="254592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0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7420" r="11972" b="12924"/>
          <a:stretch/>
        </p:blipFill>
        <p:spPr>
          <a:xfrm>
            <a:off x="0" y="-36408"/>
            <a:ext cx="9175998" cy="5160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72" y="4207056"/>
            <a:ext cx="1984984" cy="953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350" y="-36408"/>
            <a:ext cx="1403648" cy="858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252685"/>
            <a:ext cx="5602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3200" b="1" dirty="0" smtClean="0">
                <a:solidFill>
                  <a:srgbClr val="A01F4A"/>
                </a:solidFill>
                <a:latin typeface="Calibri" pitchFamily="34" charset="0"/>
                <a:cs typeface="Arial" pitchFamily="34" charset="0"/>
              </a:rPr>
              <a:t>Преимущества для родителей</a:t>
            </a:r>
            <a:endParaRPr lang="ru-RU" altLang="ru-RU" sz="3200" b="1" dirty="0">
              <a:solidFill>
                <a:srgbClr val="A01F4A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899369"/>
            <a:ext cx="1798324" cy="22646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756592" y="25096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1723911"/>
            <a:ext cx="28803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A01F4A"/>
                </a:solidFill>
                <a:latin typeface="Calibri" pitchFamily="34" charset="0"/>
              </a:rPr>
              <a:t>Вклады онлайн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открывайте вклады на выгодных условиях, без посещения офиса банка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отслеживайте предложения по программам лояльности — вкладам с повышенной ставкой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следите за начислением процентов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регулярно пополняйте счёт вклада для повышения дохода, возможно пополнение с карт других </a:t>
            </a:r>
            <a:r>
              <a:rPr lang="ru-RU" sz="1200" dirty="0" smtClean="0">
                <a:latin typeface="Calibri" pitchFamily="34" charset="0"/>
              </a:rPr>
              <a:t>банков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1723911"/>
            <a:ext cx="27675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A01F4A"/>
                </a:solidFill>
                <a:latin typeface="Calibri" pitchFamily="34" charset="0"/>
              </a:rPr>
              <a:t>Доступные кредиты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погашайте кредит вовремя — спланировать поможет график платежей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подключите карту другого банка для оплаты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бесплатно переносите платеж</a:t>
            </a:r>
          </a:p>
          <a:p>
            <a:pPr marL="252580" indent="-252580">
              <a:buFont typeface="Wingdings" pitchFamily="2" charset="2"/>
              <a:buChar char="ü"/>
              <a:defRPr/>
            </a:pPr>
            <a:r>
              <a:rPr lang="ru-RU" sz="1200" dirty="0">
                <a:latin typeface="Calibri" pitchFamily="34" charset="0"/>
              </a:rPr>
              <a:t>вносите любые суммы на счёт досрочного </a:t>
            </a:r>
            <a:r>
              <a:rPr lang="ru-RU" sz="1200" dirty="0" smtClean="0">
                <a:latin typeface="Calibri" pitchFamily="34" charset="0"/>
              </a:rPr>
              <a:t>погашения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94" y="987574"/>
            <a:ext cx="763906" cy="6759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28" y="987574"/>
            <a:ext cx="763906" cy="675974"/>
          </a:xfrm>
          <a:prstGeom prst="rect">
            <a:avLst/>
          </a:prstGeom>
        </p:spPr>
      </p:pic>
      <p:pic>
        <p:nvPicPr>
          <p:cNvPr id="15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71950"/>
            <a:ext cx="254592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51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7420" r="11972" b="12924"/>
          <a:stretch/>
        </p:blipFill>
        <p:spPr>
          <a:xfrm>
            <a:off x="0" y="-36408"/>
            <a:ext cx="9175998" cy="5160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72" y="4207056"/>
            <a:ext cx="1984984" cy="953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350" y="-36408"/>
            <a:ext cx="1403648" cy="858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252685"/>
            <a:ext cx="6351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3200" b="1" dirty="0">
                <a:solidFill>
                  <a:srgbClr val="A01F4A"/>
                </a:solidFill>
                <a:latin typeface="Calibri" pitchFamily="34" charset="0"/>
                <a:cs typeface="Arial" pitchFamily="34" charset="0"/>
              </a:rPr>
              <a:t>Много возможностей, одна карта!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756592" y="25096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373" y="1275606"/>
            <a:ext cx="518457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defRPr/>
            </a:pPr>
            <a:r>
              <a:rPr lang="ru-RU" sz="2000" b="1" dirty="0">
                <a:solidFill>
                  <a:srgbClr val="A01F4A"/>
                </a:solidFill>
                <a:latin typeface="Calibri" pitchFamily="34" charset="0"/>
              </a:rPr>
              <a:t>Уже сейчас:</a:t>
            </a:r>
          </a:p>
          <a:p>
            <a:pPr indent="180975">
              <a:spcBef>
                <a:spcPts val="600"/>
              </a:spcBef>
              <a:buClr>
                <a:srgbClr val="A01F4A"/>
              </a:buClr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Calibri" pitchFamily="34" charset="0"/>
              </a:rPr>
              <a:t>Пропуск на территорию школы</a:t>
            </a:r>
          </a:p>
          <a:p>
            <a:pPr indent="180975">
              <a:spcBef>
                <a:spcPts val="600"/>
              </a:spcBef>
              <a:buClr>
                <a:srgbClr val="A01F4A"/>
              </a:buClr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Calibri" pitchFamily="34" charset="0"/>
              </a:rPr>
              <a:t>Полноценный платежный инструмент для родителя и ребенка</a:t>
            </a:r>
          </a:p>
          <a:p>
            <a:pPr indent="180975">
              <a:spcBef>
                <a:spcPts val="600"/>
              </a:spcBef>
              <a:buClr>
                <a:srgbClr val="A01F4A"/>
              </a:buClr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Calibri" pitchFamily="34" charset="0"/>
              </a:rPr>
              <a:t>Бонусы и скидки от партнеров Банка </a:t>
            </a:r>
            <a:r>
              <a:rPr lang="ru-RU" sz="1400" dirty="0" err="1">
                <a:latin typeface="Calibri" pitchFamily="34" charset="0"/>
              </a:rPr>
              <a:t>УБРиР</a:t>
            </a:r>
            <a:endParaRPr lang="ru-RU" sz="1400" dirty="0">
              <a:latin typeface="Calibri" pitchFamily="34" charset="0"/>
            </a:endParaRPr>
          </a:p>
          <a:p>
            <a:endParaRPr lang="ru-RU" sz="1200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372" y="2593529"/>
            <a:ext cx="496106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071563" eaLnBrk="0" fontAlgn="base" hangingPunct="0">
              <a:spcAft>
                <a:spcPct val="0"/>
              </a:spcAft>
              <a:buClr>
                <a:srgbClr val="0070C0"/>
              </a:buClr>
              <a:defRPr/>
            </a:pPr>
            <a:r>
              <a:rPr lang="ru-RU" sz="2000" b="1" dirty="0">
                <a:solidFill>
                  <a:srgbClr val="A01F4A"/>
                </a:solidFill>
                <a:latin typeface="Calibri" pitchFamily="34" charset="0"/>
              </a:rPr>
              <a:t>В дальнейшем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cs typeface="Times New Roman" panose="02020603050405020304" pitchFamily="18" charset="0"/>
              </a:rPr>
              <a:t>:</a:t>
            </a:r>
          </a:p>
          <a:p>
            <a:pPr marL="180975" lvl="0" indent="-180975" defTabSz="10715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01F4A"/>
              </a:buClr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Calibri" pitchFamily="34" charset="0"/>
              </a:rPr>
              <a:t>Использование как читательский билет </a:t>
            </a:r>
            <a:br>
              <a:rPr lang="ru-RU" sz="1400" dirty="0">
                <a:latin typeface="Calibri" pitchFamily="34" charset="0"/>
              </a:rPr>
            </a:br>
            <a:r>
              <a:rPr lang="ru-RU" sz="1400" dirty="0">
                <a:latin typeface="Calibri" pitchFamily="34" charset="0"/>
              </a:rPr>
              <a:t>в школьной библиотеке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03598"/>
            <a:ext cx="2882631" cy="252028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3" t="27321" r="17463" b="31881"/>
          <a:stretch/>
        </p:blipFill>
        <p:spPr bwMode="auto">
          <a:xfrm>
            <a:off x="467543" y="1794202"/>
            <a:ext cx="2698775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71950"/>
            <a:ext cx="254592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639</Words>
  <Application>Microsoft Office PowerPoint</Application>
  <PresentationFormat>Экран (16:9)</PresentationFormat>
  <Paragraphs>91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</dc:creator>
  <cp:lastModifiedBy>operator</cp:lastModifiedBy>
  <cp:revision>27</cp:revision>
  <dcterms:created xsi:type="dcterms:W3CDTF">2019-04-04T05:40:13Z</dcterms:created>
  <dcterms:modified xsi:type="dcterms:W3CDTF">2019-08-26T12:50:23Z</dcterms:modified>
</cp:coreProperties>
</file>