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058400" cy="77724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546" autoAdjust="0"/>
  </p:normalViewPr>
  <p:slideViewPr>
    <p:cSldViewPr snapToGrid="0">
      <p:cViewPr>
        <p:scale>
          <a:sx n="92" d="100"/>
          <a:sy n="92" d="100"/>
        </p:scale>
        <p:origin x="-336" y="-9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132"/>
    </p:cViewPr>
  </p:notesTextViewPr>
  <p:notesViewPr>
    <p:cSldViewPr snapToGrid="0">
      <p:cViewPr varScale="1">
        <p:scale>
          <a:sx n="58" d="100"/>
          <a:sy n="58" d="100"/>
        </p:scale>
        <p:origin x="2730" y="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C30720-CC7E-4B25-B7A3-8736CBED4E65}" type="datetime1">
              <a:rPr lang="ru-RU"/>
              <a:pPr>
                <a:defRPr/>
              </a:pPr>
              <a:t>03.04.2020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831DF2-2C7D-4BAB-8E48-18ABBDA8A778}" type="datetime1">
              <a:rPr lang="ru-RU"/>
              <a:pPr>
                <a:defRPr/>
              </a:pPr>
              <a:t>03.04.2020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Чтобы изменить этот буклет, замените образец содержимого своим собственным. Или, если вы хотите начать с чистого листа, нажмите кнопку «Создать слайд» на вкладке «Главная», чтобы вставить новую страницу. Теперь введите текст и вставьте изображения в пустые заполнители. Чтобы изменить логотип на свой собственный, выберите изображение «заменить ЛОГОТИПОМ» и нажмите кнопку «Изменить изображение» на вкладке «Формат» («Работа с рисунками»).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А вы заметили, что мы сделали метки сгиба для вас? Они совсем незаметны, но если вам не нравится, как они отображаются в буклете, выделите их и удалите перед печатью.</a:t>
            </a:r>
            <a:endParaRPr lang="en-US" smtClean="0"/>
          </a:p>
        </p:txBody>
      </p:sp>
      <p:sp>
        <p:nvSpPr>
          <p:cNvPr id="717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7171" name="Образ слайда 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еш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0"/>
          <p:cNvSpPr/>
          <p:nvPr userDrawn="1"/>
        </p:nvSpPr>
        <p:spPr>
          <a:xfrm>
            <a:off x="441325" y="3041650"/>
            <a:ext cx="2425700" cy="9953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7"/>
          <p:cNvSpPr/>
          <p:nvPr userDrawn="1"/>
        </p:nvSpPr>
        <p:spPr>
          <a:xfrm>
            <a:off x="441325" y="465138"/>
            <a:ext cx="2425700" cy="555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Прямоугольник 21"/>
          <p:cNvSpPr/>
          <p:nvPr userDrawn="1"/>
        </p:nvSpPr>
        <p:spPr>
          <a:xfrm>
            <a:off x="7154863" y="3867150"/>
            <a:ext cx="2424112" cy="555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Прямоугольник 31"/>
          <p:cNvSpPr/>
          <p:nvPr userDrawn="1"/>
        </p:nvSpPr>
        <p:spPr>
          <a:xfrm>
            <a:off x="6435725" y="2011363"/>
            <a:ext cx="53975" cy="53038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Прямоугольник 34"/>
          <p:cNvSpPr/>
          <p:nvPr userDrawn="1"/>
        </p:nvSpPr>
        <p:spPr>
          <a:xfrm>
            <a:off x="6435725" y="484188"/>
            <a:ext cx="53975" cy="1281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4"/>
          </p:nvPr>
        </p:nvSpPr>
        <p:spPr>
          <a:xfrm rot="16200000">
            <a:off x="2282453" y="5905510"/>
            <a:ext cx="2471737" cy="3476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4" name="Текст 21"/>
          <p:cNvSpPr>
            <a:spLocks noGrp="1"/>
          </p:cNvSpPr>
          <p:nvPr>
            <p:ph type="body" sz="quarter" idx="15"/>
          </p:nvPr>
        </p:nvSpPr>
        <p:spPr>
          <a:xfrm rot="16200000">
            <a:off x="2662318" y="5875952"/>
            <a:ext cx="2471738" cy="406757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/>
          </p:nvPr>
        </p:nvSpPr>
        <p:spPr>
          <a:xfrm>
            <a:off x="442027" y="5422604"/>
            <a:ext cx="2424223" cy="189259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90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/>
          </p:nvPr>
        </p:nvSpPr>
        <p:spPr>
          <a:xfrm>
            <a:off x="442026" y="4146698"/>
            <a:ext cx="2424224" cy="100627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3" name="Текст 21"/>
          <p:cNvSpPr>
            <a:spLocks noGrp="1"/>
          </p:cNvSpPr>
          <p:nvPr>
            <p:ph type="body" sz="quarter" idx="21"/>
          </p:nvPr>
        </p:nvSpPr>
        <p:spPr>
          <a:xfrm>
            <a:off x="7155180" y="1446028"/>
            <a:ext cx="2423160" cy="230832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3800" b="1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21"/>
          <p:cNvSpPr>
            <a:spLocks noGrp="1"/>
          </p:cNvSpPr>
          <p:nvPr>
            <p:ph type="body" sz="quarter" idx="22"/>
          </p:nvPr>
        </p:nvSpPr>
        <p:spPr>
          <a:xfrm>
            <a:off x="7155180" y="3997842"/>
            <a:ext cx="2423160" cy="616688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1"/>
          <p:cNvSpPr>
            <a:spLocks noGrp="1"/>
          </p:cNvSpPr>
          <p:nvPr>
            <p:ph type="body" sz="quarter" idx="23"/>
          </p:nvPr>
        </p:nvSpPr>
        <p:spPr>
          <a:xfrm rot="16200000">
            <a:off x="3081241" y="4061237"/>
            <a:ext cx="2381694" cy="34104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Текст 21"/>
          <p:cNvSpPr>
            <a:spLocks noGrp="1"/>
          </p:cNvSpPr>
          <p:nvPr>
            <p:ph type="body" sz="quarter" idx="24"/>
          </p:nvPr>
        </p:nvSpPr>
        <p:spPr>
          <a:xfrm rot="16200000">
            <a:off x="3567975" y="3923123"/>
            <a:ext cx="2381694" cy="61726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9" name="Текст 21"/>
          <p:cNvSpPr>
            <a:spLocks noGrp="1"/>
          </p:cNvSpPr>
          <p:nvPr>
            <p:ph type="body" sz="quarter" idx="25"/>
          </p:nvPr>
        </p:nvSpPr>
        <p:spPr>
          <a:xfrm rot="16200000">
            <a:off x="5194895" y="4208443"/>
            <a:ext cx="1785749" cy="6425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0" name="Текст 21"/>
          <p:cNvSpPr>
            <a:spLocks noGrp="1"/>
          </p:cNvSpPr>
          <p:nvPr>
            <p:ph type="body" sz="quarter" idx="26"/>
          </p:nvPr>
        </p:nvSpPr>
        <p:spPr>
          <a:xfrm rot="16200000">
            <a:off x="5194895" y="6101041"/>
            <a:ext cx="1785749" cy="6425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7"/>
          </p:nvPr>
        </p:nvSpPr>
        <p:spPr>
          <a:xfrm>
            <a:off x="442082" y="839788"/>
            <a:ext cx="2424113" cy="2084387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lvl="0"/>
            <a:endParaRPr lang="ru-RU" noProof="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8"/>
          </p:nvPr>
        </p:nvSpPr>
        <p:spPr>
          <a:xfrm>
            <a:off x="7155180" y="4658107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0" name="Текст 12"/>
          <p:cNvSpPr>
            <a:spLocks noGrp="1"/>
          </p:cNvSpPr>
          <p:nvPr>
            <p:ph type="body" sz="quarter" idx="29"/>
          </p:nvPr>
        </p:nvSpPr>
        <p:spPr>
          <a:xfrm>
            <a:off x="442558" y="5260735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34" hidden="1"/>
          <p:cNvCxnSpPr/>
          <p:nvPr userDrawn="1"/>
        </p:nvCxnSpPr>
        <p:spPr>
          <a:xfrm>
            <a:off x="3748088" y="919163"/>
            <a:ext cx="2652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37"/>
          <p:cNvSpPr/>
          <p:nvPr userDrawn="1"/>
        </p:nvSpPr>
        <p:spPr>
          <a:xfrm>
            <a:off x="433388" y="465138"/>
            <a:ext cx="2424112" cy="555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46"/>
          <p:cNvSpPr/>
          <p:nvPr userDrawn="1"/>
        </p:nvSpPr>
        <p:spPr>
          <a:xfrm>
            <a:off x="433388" y="6583363"/>
            <a:ext cx="2424112" cy="7096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47"/>
          <p:cNvSpPr/>
          <p:nvPr userDrawn="1"/>
        </p:nvSpPr>
        <p:spPr>
          <a:xfrm>
            <a:off x="3771900" y="850900"/>
            <a:ext cx="1189038" cy="2833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Прямоугольник 48"/>
          <p:cNvSpPr/>
          <p:nvPr userDrawn="1"/>
        </p:nvSpPr>
        <p:spPr>
          <a:xfrm>
            <a:off x="3771900" y="465138"/>
            <a:ext cx="2424113" cy="555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49"/>
          <p:cNvSpPr/>
          <p:nvPr userDrawn="1"/>
        </p:nvSpPr>
        <p:spPr>
          <a:xfrm>
            <a:off x="7154863" y="465138"/>
            <a:ext cx="2424112" cy="555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/>
          </p:nvPr>
        </p:nvSpPr>
        <p:spPr>
          <a:xfrm>
            <a:off x="434340" y="569862"/>
            <a:ext cx="2423160" cy="13733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/>
          </p:nvPr>
        </p:nvSpPr>
        <p:spPr>
          <a:xfrm>
            <a:off x="434340" y="2158410"/>
            <a:ext cx="2423160" cy="1456660"/>
          </a:xfrm>
        </p:spPr>
        <p:txBody>
          <a:bodyPr lIns="0" tIns="0" rIns="0" bIns="0" rtlCol="0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Текст 21"/>
          <p:cNvSpPr>
            <a:spLocks noGrp="1"/>
          </p:cNvSpPr>
          <p:nvPr>
            <p:ph type="body" sz="quarter" idx="36"/>
          </p:nvPr>
        </p:nvSpPr>
        <p:spPr>
          <a:xfrm>
            <a:off x="434340" y="3625703"/>
            <a:ext cx="2423160" cy="40909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1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7" name="Текст 21"/>
          <p:cNvSpPr>
            <a:spLocks noGrp="1"/>
          </p:cNvSpPr>
          <p:nvPr>
            <p:ph type="body" sz="quarter" idx="37"/>
          </p:nvPr>
        </p:nvSpPr>
        <p:spPr>
          <a:xfrm>
            <a:off x="434340" y="4034799"/>
            <a:ext cx="2423160" cy="626510"/>
          </a:xfrm>
        </p:spPr>
        <p:txBody>
          <a:bodyPr lIns="0" tIns="0" rIns="0" bIns="0" rtlCol="0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1" name="Текст 21"/>
          <p:cNvSpPr>
            <a:spLocks noGrp="1"/>
          </p:cNvSpPr>
          <p:nvPr>
            <p:ph type="body" sz="quarter" idx="42"/>
          </p:nvPr>
        </p:nvSpPr>
        <p:spPr>
          <a:xfrm>
            <a:off x="7159752" y="1616150"/>
            <a:ext cx="2444114" cy="680483"/>
          </a:xfrm>
        </p:spPr>
        <p:txBody>
          <a:bodyPr lIns="0" tIns="0" rIns="0" bIns="0" rtlCol="0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2" name="Текст 21"/>
          <p:cNvSpPr>
            <a:spLocks noGrp="1"/>
          </p:cNvSpPr>
          <p:nvPr>
            <p:ph type="body" sz="quarter" idx="43"/>
          </p:nvPr>
        </p:nvSpPr>
        <p:spPr>
          <a:xfrm>
            <a:off x="3771900" y="4784651"/>
            <a:ext cx="2423160" cy="2530549"/>
          </a:xfrm>
        </p:spPr>
        <p:txBody>
          <a:bodyPr lIns="0" tIns="0" rIns="0" bIns="0" rtlCol="0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9" name="Текст 21"/>
          <p:cNvSpPr>
            <a:spLocks noGrp="1"/>
          </p:cNvSpPr>
          <p:nvPr>
            <p:ph type="body" sz="quarter" idx="48"/>
          </p:nvPr>
        </p:nvSpPr>
        <p:spPr>
          <a:xfrm>
            <a:off x="7155180" y="4359349"/>
            <a:ext cx="2441448" cy="2955851"/>
          </a:xfrm>
        </p:spPr>
        <p:txBody>
          <a:bodyPr lIns="0" tIns="0" rIns="0" bIns="0" rtlCol="0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0" name="Текст 21"/>
          <p:cNvSpPr>
            <a:spLocks noGrp="1"/>
          </p:cNvSpPr>
          <p:nvPr>
            <p:ph type="body" sz="quarter" idx="49"/>
          </p:nvPr>
        </p:nvSpPr>
        <p:spPr>
          <a:xfrm>
            <a:off x="3771900" y="3795822"/>
            <a:ext cx="2423160" cy="75491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4" name="Рисунок 4"/>
          <p:cNvSpPr>
            <a:spLocks noGrp="1"/>
          </p:cNvSpPr>
          <p:nvPr>
            <p:ph type="pic" sz="quarter" idx="27"/>
          </p:nvPr>
        </p:nvSpPr>
        <p:spPr>
          <a:xfrm>
            <a:off x="5050465" y="850606"/>
            <a:ext cx="1144595" cy="2834640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lvl="0"/>
            <a:endParaRPr lang="ru-RU" noProof="0" dirty="0"/>
          </a:p>
        </p:txBody>
      </p:sp>
      <p:sp>
        <p:nvSpPr>
          <p:cNvPr id="46" name="Рисунок 4"/>
          <p:cNvSpPr>
            <a:spLocks noGrp="1"/>
          </p:cNvSpPr>
          <p:nvPr>
            <p:ph type="pic" sz="quarter" idx="50"/>
          </p:nvPr>
        </p:nvSpPr>
        <p:spPr>
          <a:xfrm>
            <a:off x="434340" y="4955967"/>
            <a:ext cx="2423160" cy="1600200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lvl="0"/>
            <a:endParaRPr lang="ru-RU" noProof="0" dirty="0"/>
          </a:p>
        </p:txBody>
      </p:sp>
      <p:sp>
        <p:nvSpPr>
          <p:cNvPr id="51" name="Текст 12"/>
          <p:cNvSpPr>
            <a:spLocks noGrp="1"/>
          </p:cNvSpPr>
          <p:nvPr>
            <p:ph type="body" sz="quarter" idx="29"/>
          </p:nvPr>
        </p:nvSpPr>
        <p:spPr>
          <a:xfrm>
            <a:off x="434340" y="2010962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5" name="Текст 12"/>
          <p:cNvSpPr>
            <a:spLocks noGrp="1"/>
          </p:cNvSpPr>
          <p:nvPr>
            <p:ph type="body" sz="quarter" idx="51"/>
          </p:nvPr>
        </p:nvSpPr>
        <p:spPr>
          <a:xfrm>
            <a:off x="3771900" y="4624733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2" name="Текст 21"/>
          <p:cNvSpPr>
            <a:spLocks noGrp="1"/>
          </p:cNvSpPr>
          <p:nvPr>
            <p:ph type="body" sz="quarter" idx="52"/>
          </p:nvPr>
        </p:nvSpPr>
        <p:spPr>
          <a:xfrm>
            <a:off x="7155180" y="569862"/>
            <a:ext cx="2441448" cy="81237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3" name="Текст 12"/>
          <p:cNvSpPr>
            <a:spLocks noGrp="1"/>
          </p:cNvSpPr>
          <p:nvPr>
            <p:ph type="body" sz="quarter" idx="53"/>
          </p:nvPr>
        </p:nvSpPr>
        <p:spPr>
          <a:xfrm>
            <a:off x="7155180" y="1446367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4" name="Текст 21"/>
          <p:cNvSpPr>
            <a:spLocks noGrp="1"/>
          </p:cNvSpPr>
          <p:nvPr>
            <p:ph type="body" sz="quarter" idx="54"/>
          </p:nvPr>
        </p:nvSpPr>
        <p:spPr>
          <a:xfrm>
            <a:off x="7159752" y="2354879"/>
            <a:ext cx="2444114" cy="281997"/>
          </a:xfrm>
        </p:spPr>
        <p:txBody>
          <a:bodyPr lIns="0" tIns="0" rIns="0" bIns="0" rtlCol="0">
            <a:noAutofit/>
          </a:bodyPr>
          <a:lstStyle>
            <a:lvl1pPr marL="228600" indent="-137160" algn="l" rt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5" name="Текст 21"/>
          <p:cNvSpPr>
            <a:spLocks noGrp="1"/>
          </p:cNvSpPr>
          <p:nvPr>
            <p:ph type="body" sz="quarter" idx="55"/>
          </p:nvPr>
        </p:nvSpPr>
        <p:spPr>
          <a:xfrm>
            <a:off x="7159752" y="2636876"/>
            <a:ext cx="2444114" cy="680483"/>
          </a:xfrm>
        </p:spPr>
        <p:txBody>
          <a:bodyPr lIns="0" tIns="0" rIns="0" bIns="0" rtlCol="0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6" name="Текст 21"/>
          <p:cNvSpPr>
            <a:spLocks noGrp="1"/>
          </p:cNvSpPr>
          <p:nvPr>
            <p:ph type="body" sz="quarter" idx="56"/>
          </p:nvPr>
        </p:nvSpPr>
        <p:spPr>
          <a:xfrm>
            <a:off x="7159752" y="3375605"/>
            <a:ext cx="2444114" cy="283464"/>
          </a:xfrm>
        </p:spPr>
        <p:txBody>
          <a:bodyPr lIns="0" tIns="0" rIns="0" bIns="0" rtlCol="0">
            <a:noAutofit/>
          </a:bodyPr>
          <a:lstStyle>
            <a:lvl1pPr marL="228600" indent="-137160" algn="l" rt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7" name="Текст 21"/>
          <p:cNvSpPr>
            <a:spLocks noGrp="1"/>
          </p:cNvSpPr>
          <p:nvPr>
            <p:ph type="body" sz="quarter" idx="57"/>
          </p:nvPr>
        </p:nvSpPr>
        <p:spPr>
          <a:xfrm>
            <a:off x="7155180" y="3659069"/>
            <a:ext cx="2441448" cy="48762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8" name="Текст 12"/>
          <p:cNvSpPr>
            <a:spLocks noGrp="1"/>
          </p:cNvSpPr>
          <p:nvPr>
            <p:ph type="body" sz="quarter" idx="58"/>
          </p:nvPr>
        </p:nvSpPr>
        <p:spPr>
          <a:xfrm>
            <a:off x="7155180" y="4210833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92150" y="414338"/>
            <a:ext cx="86741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92150" y="2068513"/>
            <a:ext cx="8674100" cy="49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32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BB35AA-6856-42EC-8169-63642929AA33}" type="datetime1">
              <a:rPr lang="ru-RU"/>
              <a:pPr>
                <a:defRPr/>
              </a:pPr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32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32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4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4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defTabSz="1004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defTabSz="1004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defTabSz="1004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defTabSz="1004888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defTabSz="1004888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defTabSz="1004888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defTabSz="1004888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250825" indent="-250825" algn="l" defTabSz="1004888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063" indent="-250825" algn="l" defTabSz="1004888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0825" algn="l" defTabSz="1004888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950" indent="-250825" algn="l" defTabSz="1004888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2188" indent="-250825" algn="l" defTabSz="1004888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8" descr="мужчина кашляе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3783013"/>
            <a:ext cx="120015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https://root.coreylittle.com/apopkav/2016/01/Handcuffed_hands_line_draw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6734" y="3403383"/>
            <a:ext cx="2394065" cy="162053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147" name="Picture 14" descr="Профилактика у 60+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67350" y="311150"/>
            <a:ext cx="1546225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Симптомы и признаки коронавируса у человек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08375"/>
            <a:ext cx="1392238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https://i.pinimg.com/originals/4a/c1/77/4ac177f1afa137398e1300a8e1150357.jpg"/>
          <p:cNvPicPr>
            <a:picLocks noChangeAspect="1" noChangeArrowheads="1"/>
          </p:cNvPicPr>
          <p:nvPr/>
        </p:nvPicPr>
        <p:blipFill>
          <a:blip r:embed="rId7" cstate="print"/>
          <a:srcRect l="10676" t="-2389" r="8899" b="8874"/>
          <a:stretch>
            <a:fillRect/>
          </a:stretch>
        </p:blipFill>
        <p:spPr bwMode="auto">
          <a:xfrm>
            <a:off x="1052917" y="4689736"/>
            <a:ext cx="1238594" cy="204493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Текст 5"/>
          <p:cNvSpPr>
            <a:spLocks noGrp="1"/>
          </p:cNvSpPr>
          <p:nvPr>
            <p:ph type="body" sz="quarter" idx="21"/>
          </p:nvPr>
        </p:nvSpPr>
        <p:spPr>
          <a:xfrm>
            <a:off x="512272" y="627755"/>
            <a:ext cx="2423160" cy="1514077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ru-RU" sz="2400" b="0" smtClean="0">
                <a:solidFill>
                  <a:schemeClr val="tx1"/>
                </a:solidFill>
                <a:latin typeface="Berlin Sans FB" pitchFamily="34" charset="0"/>
                <a:cs typeface="Arial" charset="0"/>
              </a:rPr>
              <a:t>Сухоложская городская прокуратура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ru-RU" sz="2400" smtClean="0">
                <a:solidFill>
                  <a:schemeClr val="tx1"/>
                </a:solidFill>
                <a:latin typeface="Berlin Sans FB" pitchFamily="34" charset="0"/>
                <a:cs typeface="Arial" charset="0"/>
              </a:rPr>
              <a:t>разъясняет:</a:t>
            </a:r>
            <a:r>
              <a:rPr lang="ru-RU" sz="240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</a:t>
            </a:r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1446213" y="7226300"/>
            <a:ext cx="750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2020 г.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44500" y="2636838"/>
            <a:ext cx="2686050" cy="1492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Предупрежден -  значит вооружен</a:t>
            </a:r>
          </a:p>
          <a:p>
            <a:pPr algn="ctr">
              <a:defRPr/>
            </a:pPr>
            <a:endParaRPr lang="ru-RU" sz="20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6155" name="Прямоугольник 36"/>
          <p:cNvSpPr>
            <a:spLocks noChangeArrowheads="1"/>
          </p:cNvSpPr>
          <p:nvPr/>
        </p:nvSpPr>
        <p:spPr bwMode="auto">
          <a:xfrm>
            <a:off x="3387725" y="249238"/>
            <a:ext cx="2303463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1400" u="sng">
                <a:latin typeface="Berlin Sans FB" pitchFamily="34" charset="0"/>
              </a:rPr>
              <a:t>За</a:t>
            </a:r>
            <a:r>
              <a:rPr lang="ru-RU" sz="1400" u="sng">
                <a:latin typeface="Berlin Sans FB" pitchFamily="34" charset="0"/>
                <a:cs typeface="Shruti" pitchFamily="34" charset="0"/>
              </a:rPr>
              <a:t> </a:t>
            </a:r>
            <a:r>
              <a:rPr lang="ru-RU" sz="1400" i="1" u="sng">
                <a:latin typeface="Berlin Sans FB" pitchFamily="34" charset="0"/>
              </a:rPr>
              <a:t>нарушение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400" i="1" u="sng">
                <a:latin typeface="Berlin Sans FB" pitchFamily="34" charset="0"/>
              </a:rPr>
              <a:t>санитарно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-</a:t>
            </a:r>
            <a:r>
              <a:rPr lang="ru-RU" sz="1400" i="1" u="sng">
                <a:latin typeface="Berlin Sans FB" pitchFamily="34" charset="0"/>
              </a:rPr>
              <a:t>эпидемиологических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400" i="1" u="sng">
                <a:latin typeface="Berlin Sans FB" pitchFamily="34" charset="0"/>
              </a:rPr>
              <a:t>правил</a:t>
            </a:r>
            <a:r>
              <a:rPr lang="ru-RU" sz="1100" u="sng">
                <a:latin typeface="Berlin Sans FB" pitchFamily="34" charset="0"/>
                <a:cs typeface="Shruti" pitchFamily="34" charset="0"/>
              </a:rPr>
              <a:t>, </a:t>
            </a:r>
            <a:r>
              <a:rPr lang="ru-RU" sz="1200">
                <a:latin typeface="Berlin Sans FB" pitchFamily="34" charset="0"/>
              </a:rPr>
              <a:t>повлекшее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по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неосторожности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массовое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заболевание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или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отравление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людей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, </a:t>
            </a:r>
            <a:r>
              <a:rPr lang="ru-RU" sz="1200">
                <a:latin typeface="Berlin Sans FB" pitchFamily="34" charset="0"/>
              </a:rPr>
              <a:t>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также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в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случае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, </a:t>
            </a:r>
            <a:r>
              <a:rPr lang="ru-RU" sz="1200">
                <a:latin typeface="Berlin Sans FB" pitchFamily="34" charset="0"/>
              </a:rPr>
              <a:t>когда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действиями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виновного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лица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, </a:t>
            </a:r>
            <a:r>
              <a:rPr lang="ru-RU" sz="1200">
                <a:latin typeface="Berlin Sans FB" pitchFamily="34" charset="0"/>
              </a:rPr>
              <a:t>нарушившего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эти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правила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, </a:t>
            </a:r>
            <a:r>
              <a:rPr lang="ru-RU" sz="1200">
                <a:latin typeface="Berlin Sans FB" pitchFamily="34" charset="0"/>
              </a:rPr>
              <a:t>создана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угроза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наступления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таких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последствий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, </a:t>
            </a:r>
            <a:r>
              <a:rPr lang="ru-RU" sz="1200">
                <a:latin typeface="Berlin Sans FB" pitchFamily="34" charset="0"/>
              </a:rPr>
              <a:t>предусмотрена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уголовная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ответственность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по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ст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. 236 </a:t>
            </a:r>
            <a:r>
              <a:rPr lang="ru-RU" sz="1200">
                <a:latin typeface="Berlin Sans FB" pitchFamily="34" charset="0"/>
              </a:rPr>
              <a:t>УК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РФ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cs typeface="Shruti" pitchFamily="34" charset="0"/>
              </a:rPr>
              <a:t>/</a:t>
            </a:r>
            <a:r>
              <a:rPr lang="ru-RU" sz="1200">
                <a:latin typeface="Berlin Sans FB" pitchFamily="34" charset="0"/>
              </a:rPr>
              <a:t>наказание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в</a:t>
            </a:r>
            <a:r>
              <a:rPr lang="ru-RU" sz="1200"/>
              <a:t> виде 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лишения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свободы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сроком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до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2 </a:t>
            </a:r>
            <a:r>
              <a:rPr lang="ru-RU" sz="1200">
                <a:latin typeface="Berlin Sans FB" pitchFamily="34" charset="0"/>
              </a:rPr>
              <a:t>лет</a:t>
            </a:r>
            <a:r>
              <a:rPr lang="ru-RU" sz="1200"/>
              <a:t>/</a:t>
            </a:r>
            <a:endParaRPr lang="ru-RU" sz="1200">
              <a:latin typeface="Berlin Sans FB" pitchFamily="34" charset="0"/>
              <a:cs typeface="Shruti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213100" y="2851150"/>
            <a:ext cx="5029200" cy="5492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+mn-lt"/>
              <a:cs typeface="+mn-cs"/>
            </a:endParaRPr>
          </a:p>
        </p:txBody>
      </p:sp>
      <p:sp>
        <p:nvSpPr>
          <p:cNvPr id="6157" name="Прямоугольник 39"/>
          <p:cNvSpPr>
            <a:spLocks noChangeArrowheads="1"/>
          </p:cNvSpPr>
          <p:nvPr/>
        </p:nvSpPr>
        <p:spPr bwMode="auto">
          <a:xfrm>
            <a:off x="3714750" y="5132388"/>
            <a:ext cx="2230438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1100">
                <a:latin typeface="Berlin Sans FB" pitchFamily="34" charset="0"/>
              </a:rPr>
              <a:t>За нарушение санитарно-эпидемиологических правил, </a:t>
            </a:r>
            <a:r>
              <a:rPr lang="ru-RU" sz="1400" i="1" u="sng">
                <a:latin typeface="Berlin Sans FB" pitchFamily="34" charset="0"/>
              </a:rPr>
              <a:t>повлекшее по неосторожности смерть двух или более лиц</a:t>
            </a:r>
            <a:r>
              <a:rPr lang="ru-RU" sz="1400" i="1">
                <a:latin typeface="Berlin Sans FB" pitchFamily="34" charset="0"/>
              </a:rPr>
              <a:t>, </a:t>
            </a:r>
            <a:r>
              <a:rPr lang="ru-RU" sz="1200">
                <a:latin typeface="Berlin Sans FB" pitchFamily="34" charset="0"/>
              </a:rPr>
              <a:t>предусмотрено  наказание в виде  принудительных работ на срок от 4 до 5 лет либо лишения свободы на срок от 5 до 7 лет.</a:t>
            </a:r>
          </a:p>
        </p:txBody>
      </p:sp>
      <p:sp>
        <p:nvSpPr>
          <p:cNvPr id="6158" name="Прямоугольник 40"/>
          <p:cNvSpPr>
            <a:spLocks noChangeArrowheads="1"/>
          </p:cNvSpPr>
          <p:nvPr/>
        </p:nvSpPr>
        <p:spPr bwMode="auto">
          <a:xfrm>
            <a:off x="6789738" y="266700"/>
            <a:ext cx="30194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1400" i="1" u="sng">
                <a:latin typeface="Berlin Sans FB" pitchFamily="34" charset="0"/>
              </a:rPr>
              <a:t>За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400" i="1" u="sng">
                <a:latin typeface="Berlin Sans FB" pitchFamily="34" charset="0"/>
              </a:rPr>
              <a:t>распространение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«</a:t>
            </a:r>
            <a:r>
              <a:rPr lang="ru-RU" sz="1400" i="1" u="sng">
                <a:latin typeface="Berlin Sans FB" pitchFamily="34" charset="0"/>
              </a:rPr>
              <a:t>фейковой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» (</a:t>
            </a:r>
            <a:r>
              <a:rPr lang="ru-RU" sz="1400" i="1" u="sng">
                <a:latin typeface="Berlin Sans FB" pitchFamily="34" charset="0"/>
              </a:rPr>
              <a:t>ложной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) </a:t>
            </a:r>
            <a:r>
              <a:rPr lang="ru-RU" sz="1400" i="1" u="sng">
                <a:latin typeface="Berlin Sans FB" pitchFamily="34" charset="0"/>
              </a:rPr>
              <a:t>информации</a:t>
            </a:r>
            <a:r>
              <a:rPr lang="ru-RU" sz="1200" i="1">
                <a:latin typeface="Berlin Sans FB" pitchFamily="34" charset="0"/>
                <a:cs typeface="Shruti" pitchFamily="34" charset="0"/>
              </a:rPr>
              <a:t>,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заведомо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создающей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угрозу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жизни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безопасности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людей штраф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составит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от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300 </a:t>
            </a:r>
            <a:r>
              <a:rPr lang="ru-RU" sz="1200">
                <a:latin typeface="Berlin Sans FB" pitchFamily="34" charset="0"/>
              </a:rPr>
              <a:t>до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700 </a:t>
            </a:r>
            <a:r>
              <a:rPr lang="ru-RU" sz="1200">
                <a:latin typeface="Berlin Sans FB" pitchFamily="34" charset="0"/>
              </a:rPr>
              <a:t>тыс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. </a:t>
            </a:r>
            <a:r>
              <a:rPr lang="ru-RU" sz="1200">
                <a:latin typeface="Berlin Sans FB" pitchFamily="34" charset="0"/>
              </a:rPr>
              <a:t>руб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., </a:t>
            </a:r>
            <a:r>
              <a:rPr lang="ru-RU" sz="1200">
                <a:latin typeface="Berlin Sans FB" pitchFamily="34" charset="0"/>
              </a:rPr>
              <a:t>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лишение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свободы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может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достичь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3 </a:t>
            </a:r>
            <a:r>
              <a:rPr lang="ru-RU" sz="1200">
                <a:latin typeface="Berlin Sans FB" pitchFamily="34" charset="0"/>
              </a:rPr>
              <a:t>лет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. </a:t>
            </a:r>
          </a:p>
          <a:p>
            <a:r>
              <a:rPr lang="ru-RU" sz="1200">
                <a:latin typeface="Berlin Sans FB" pitchFamily="34" charset="0"/>
              </a:rPr>
              <a:t>Если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«</a:t>
            </a:r>
            <a:r>
              <a:rPr lang="ru-RU" sz="1200">
                <a:latin typeface="Berlin Sans FB" pitchFamily="34" charset="0"/>
              </a:rPr>
              <a:t>фейк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»-</a:t>
            </a:r>
            <a:r>
              <a:rPr lang="ru-RU" sz="1200">
                <a:latin typeface="Berlin Sans FB" pitchFamily="34" charset="0"/>
              </a:rPr>
              <a:t>новость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повлекла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вред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здоровью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, </a:t>
            </a:r>
            <a:r>
              <a:rPr lang="ru-RU" sz="1200">
                <a:latin typeface="Berlin Sans FB" pitchFamily="34" charset="0"/>
              </a:rPr>
              <a:t>наказание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: </a:t>
            </a:r>
            <a:r>
              <a:rPr lang="ru-RU" sz="1200">
                <a:latin typeface="Berlin Sans FB" pitchFamily="34" charset="0"/>
              </a:rPr>
              <a:t>от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700 </a:t>
            </a:r>
            <a:r>
              <a:rPr lang="ru-RU" sz="1200">
                <a:latin typeface="Berlin Sans FB" pitchFamily="34" charset="0"/>
              </a:rPr>
              <a:t>тыс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. </a:t>
            </a:r>
            <a:r>
              <a:rPr lang="ru-RU" sz="1200">
                <a:latin typeface="Berlin Sans FB" pitchFamily="34" charset="0"/>
              </a:rPr>
              <a:t>до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1,5 </a:t>
            </a:r>
            <a:r>
              <a:rPr lang="ru-RU" sz="1200">
                <a:latin typeface="Berlin Sans FB" pitchFamily="34" charset="0"/>
              </a:rPr>
              <a:t>млн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руб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., </a:t>
            </a:r>
            <a:r>
              <a:rPr lang="ru-RU" sz="1200">
                <a:latin typeface="Berlin Sans FB" pitchFamily="34" charset="0"/>
              </a:rPr>
              <a:t>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лишение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свободы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— </a:t>
            </a:r>
            <a:r>
              <a:rPr lang="ru-RU" sz="1200">
                <a:latin typeface="Berlin Sans FB" pitchFamily="34" charset="0"/>
              </a:rPr>
              <a:t>до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3 </a:t>
            </a:r>
            <a:r>
              <a:rPr lang="ru-RU" sz="1200">
                <a:latin typeface="Berlin Sans FB" pitchFamily="34" charset="0"/>
              </a:rPr>
              <a:t>лет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. </a:t>
            </a:r>
            <a:r>
              <a:rPr lang="ru-RU" sz="1200">
                <a:latin typeface="Berlin Sans FB" pitchFamily="34" charset="0"/>
              </a:rPr>
              <a:t>Если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фейк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-</a:t>
            </a:r>
            <a:r>
              <a:rPr lang="ru-RU" sz="1200">
                <a:latin typeface="Berlin Sans FB" pitchFamily="34" charset="0"/>
              </a:rPr>
              <a:t>новость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повлекла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по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неосторожности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смерть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человека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или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иные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тяжкие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последствия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, </a:t>
            </a:r>
            <a:r>
              <a:rPr lang="ru-RU" sz="1200">
                <a:latin typeface="Berlin Sans FB" pitchFamily="34" charset="0"/>
              </a:rPr>
              <a:t>то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штраф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может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достичь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2 </a:t>
            </a:r>
            <a:r>
              <a:rPr lang="ru-RU" sz="1200">
                <a:latin typeface="Berlin Sans FB" pitchFamily="34" charset="0"/>
              </a:rPr>
              <a:t>млн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. </a:t>
            </a:r>
            <a:r>
              <a:rPr lang="ru-RU" sz="1200">
                <a:latin typeface="Berlin Sans FB" pitchFamily="34" charset="0"/>
              </a:rPr>
              <a:t>руб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., </a:t>
            </a:r>
            <a:r>
              <a:rPr lang="ru-RU" sz="1200">
                <a:latin typeface="Berlin Sans FB" pitchFamily="34" charset="0"/>
              </a:rPr>
              <a:t>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лишение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свободы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— </a:t>
            </a:r>
            <a:r>
              <a:rPr lang="ru-RU" sz="1200">
                <a:latin typeface="Berlin Sans FB" pitchFamily="34" charset="0"/>
              </a:rPr>
              <a:t>пяти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лет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.</a:t>
            </a:r>
          </a:p>
        </p:txBody>
      </p:sp>
      <p:pic>
        <p:nvPicPr>
          <p:cNvPr id="6159" name="Picture 24" descr="Избегайте больших скоплений людей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9525" y="2957513"/>
            <a:ext cx="18669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4" descr="https://regnum.ru/uploads/pictures/news/2016/09/01/regnum_picture_1472742078626217_normal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7000" y="153988"/>
            <a:ext cx="8191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1" name="Прямоугольник 40"/>
          <p:cNvSpPr>
            <a:spLocks noChangeArrowheads="1"/>
          </p:cNvSpPr>
          <p:nvPr/>
        </p:nvSpPr>
        <p:spPr bwMode="auto">
          <a:xfrm>
            <a:off x="6808788" y="4565650"/>
            <a:ext cx="30194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1400" i="1" u="sng">
                <a:latin typeface="Berlin Sans FB" pitchFamily="34" charset="0"/>
              </a:rPr>
              <a:t>За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400" i="1" u="sng">
                <a:latin typeface="Berlin Sans FB" pitchFamily="34" charset="0"/>
              </a:rPr>
              <a:t>нарушение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400" i="1" u="sng">
                <a:latin typeface="Berlin Sans FB" pitchFamily="34" charset="0"/>
              </a:rPr>
              <a:t>законодательства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400" i="1" u="sng">
                <a:latin typeface="Berlin Sans FB" pitchFamily="34" charset="0"/>
              </a:rPr>
              <a:t>в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400" i="1" u="sng">
                <a:latin typeface="Berlin Sans FB" pitchFamily="34" charset="0"/>
              </a:rPr>
              <a:t>области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400" i="1" u="sng">
                <a:latin typeface="Berlin Sans FB" pitchFamily="34" charset="0"/>
              </a:rPr>
              <a:t>обеспечения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400" i="1" u="sng">
                <a:latin typeface="Berlin Sans FB" pitchFamily="34" charset="0"/>
              </a:rPr>
              <a:t>санитарно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- </a:t>
            </a:r>
            <a:r>
              <a:rPr lang="ru-RU" sz="1400" i="1" u="sng">
                <a:latin typeface="Berlin Sans FB" pitchFamily="34" charset="0"/>
              </a:rPr>
              <a:t>эпидемиологического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400" i="1" u="sng">
                <a:latin typeface="Berlin Sans FB" pitchFamily="34" charset="0"/>
              </a:rPr>
              <a:t>благополучия</a:t>
            </a:r>
            <a:r>
              <a:rPr lang="ru-RU" sz="1400" i="1" u="sng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400" i="1" u="sng">
                <a:latin typeface="Berlin Sans FB" pitchFamily="34" charset="0"/>
              </a:rPr>
              <a:t>населения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в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период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режима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чрезвычайной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ситуации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или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при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возникновении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угрозы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распространения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заболевания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, </a:t>
            </a:r>
            <a:r>
              <a:rPr lang="ru-RU" sz="1200">
                <a:latin typeface="Berlin Sans FB" pitchFamily="34" charset="0"/>
              </a:rPr>
              <a:t>представляющего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опасность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для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окружающих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, </a:t>
            </a:r>
            <a:r>
              <a:rPr lang="ru-RU" sz="1200">
                <a:latin typeface="Berlin Sans FB" pitchFamily="34" charset="0"/>
              </a:rPr>
              <a:t>либо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в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период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осуществления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на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соответствующей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территории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ограничительных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мероприятий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(</a:t>
            </a:r>
            <a:r>
              <a:rPr lang="ru-RU" sz="1200">
                <a:latin typeface="Berlin Sans FB" pitchFamily="34" charset="0"/>
              </a:rPr>
              <a:t>карантина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) </a:t>
            </a:r>
            <a:r>
              <a:rPr lang="ru-RU" sz="1200">
                <a:latin typeface="Berlin Sans FB" pitchFamily="34" charset="0"/>
              </a:rPr>
              <a:t>гражданину 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грозит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штраф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от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15 </a:t>
            </a:r>
            <a:r>
              <a:rPr lang="ru-RU" sz="1200">
                <a:latin typeface="Berlin Sans FB" pitchFamily="34" charset="0"/>
              </a:rPr>
              <a:t>тысяч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рублей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до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40 </a:t>
            </a:r>
            <a:r>
              <a:rPr lang="ru-RU" sz="1200">
                <a:latin typeface="Berlin Sans FB" pitchFamily="34" charset="0"/>
              </a:rPr>
              <a:t>тысяч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</a:t>
            </a:r>
            <a:r>
              <a:rPr lang="ru-RU" sz="1200">
                <a:latin typeface="Berlin Sans FB" pitchFamily="34" charset="0"/>
              </a:rPr>
              <a:t>рублей</a:t>
            </a:r>
            <a:r>
              <a:rPr lang="ru-RU" sz="1200">
                <a:latin typeface="Berlin Sans FB" pitchFamily="34" charset="0"/>
                <a:cs typeface="Shruti" pitchFamily="34" charset="0"/>
              </a:rPr>
              <a:t> (ст.6.3. КоАП РФ).</a:t>
            </a:r>
            <a:endParaRPr lang="ru-RU" sz="120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ерный буклет 11х8,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Тема Offic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296</Words>
  <Application>Microsoft Office PowerPoint</Application>
  <PresentationFormat>Произвольный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Berlin Sans FB</vt:lpstr>
      <vt:lpstr>Arial Black</vt:lpstr>
      <vt:lpstr>Berlin Sans FB Demi</vt:lpstr>
      <vt:lpstr>Shruti</vt:lpstr>
      <vt:lpstr>Черный буклет 11х8,5</vt:lpstr>
      <vt:lpstr>Черный буклет 11х8,5</vt:lpstr>
      <vt:lpstr>Черный буклет 11х8,5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4</cp:revision>
  <dcterms:created xsi:type="dcterms:W3CDTF">2013-07-31T14:07:30Z</dcterms:created>
  <dcterms:modified xsi:type="dcterms:W3CDTF">2020-04-03T12:11:58Z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